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6" r:id="rId4"/>
    <p:sldId id="267" r:id="rId5"/>
    <p:sldId id="259" r:id="rId6"/>
    <p:sldId id="268" r:id="rId7"/>
    <p:sldId id="260" r:id="rId8"/>
    <p:sldId id="269" r:id="rId9"/>
    <p:sldId id="261" r:id="rId10"/>
    <p:sldId id="270" r:id="rId11"/>
    <p:sldId id="262" r:id="rId12"/>
    <p:sldId id="264" r:id="rId13"/>
    <p:sldId id="271" r:id="rId14"/>
    <p:sldId id="263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DEABFC-49C8-576B-8528-609CFDD8C8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2267C-63C7-0D32-5291-311069C21A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9/11/2022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28A43-51A6-E25B-48A7-AB8B0C841B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F0512-7456-7D36-7A7C-E4ABC50AB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F14B7F44-AFBC-45D3-A698-277AE4B5705F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06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9/11/2022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67375188-40CF-4894-9D6E-7C8B0361D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649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2599E61-35A8-BC1F-18F7-CDE78EE7B7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D986923-FD56-DFF2-E5AA-D7FE3B8F25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243A1E1-F1F3-C31B-6CB3-128DB5E1A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85343" indent="-30205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208221" indent="-24164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91509" indent="-24164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74797" indent="-24164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658085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141373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624661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4107949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966576" fontAlgn="base">
              <a:spcBef>
                <a:spcPct val="0"/>
              </a:spcBef>
              <a:spcAft>
                <a:spcPct val="0"/>
              </a:spcAft>
              <a:defRPr/>
            </a:pPr>
            <a:fld id="{F0942F4E-117B-4603-A5DA-4160850F03C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6657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844665B1-69C9-5105-FDF1-C2B709877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85343" indent="-30205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208221" indent="-24164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91509" indent="-24164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74797" indent="-24164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658085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141373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624661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4107949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9665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t>9/11/2022 pm</a:t>
            </a:r>
          </a:p>
        </p:txBody>
      </p:sp>
      <p:sp>
        <p:nvSpPr>
          <p:cNvPr id="17414" name="Footer Placeholder 5">
            <a:extLst>
              <a:ext uri="{FF2B5EF4-FFF2-40B4-BE49-F238E27FC236}">
                <a16:creationId xmlns:a16="http://schemas.microsoft.com/office/drawing/2014/main" id="{955F110F-E67D-00D8-8E05-26903A156B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85343" indent="-30205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208221" indent="-24164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91509" indent="-24164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174797" indent="-24164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658085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3141373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624661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4107949" indent="-2416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9665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t>Micky Galloway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987D2D8D-8679-9121-F715-D2431E81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2EC25-EA1E-4EAE-B43A-BF8EB1B069B5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15552-10C5-5BF1-E5B4-9A893D05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EF08913A-4ED5-547E-12B0-864D6BB9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16060-07F8-4BCC-8EC7-BF5465E1F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53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7FC85C1-031C-65FA-45B3-3E9F452E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5CBA-4144-4DFB-B23E-F7E35A24E7EA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A4CE72D-2AFF-F83A-E2C8-7CF47445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1E208AB-2ED3-C779-9DAD-648806D1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BD962-FB78-4707-AD02-22CE9115F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3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383F748-900D-E2FE-FC92-63E8569D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D98C-84B8-4070-A553-A6DB5DECCC60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2181812-3CDA-B4EF-735E-A55C0F43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589A56-E90A-0714-229B-7A9888B9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747DB-4608-4643-A0BF-BAC56D972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90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B7FB62F-92AD-EC70-6AE0-BDA658C0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91F7-E7FC-4C3F-90A4-EA1197E470D4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400A809-1110-479B-B18F-2BF4099E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E2648E7-C904-8C16-1849-8136858D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0DDA1-7E56-44E4-A721-CE6DEC06C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5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2782B81-F858-3FC4-2658-9BB8F7D3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F267-DB03-4519-A1F9-11FED0E35CCD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6B0DDBC-B846-899D-9CB6-3B2FB1BA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953A193-C46F-E0E8-88AC-1A9D3C4A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30A44-30A1-4697-96A6-AE0B5741F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4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EB1C9C5-5222-ACAE-95FE-3B6106BF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7CF9-7A85-46D7-9D77-864006AEF597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FF240C1-CD67-9DEB-E087-EF48D7FE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2A14D79-AE25-9B08-11F8-CBC65A76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47D25-E787-4C02-B6AA-1A9586E42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6F02905C-71E4-5758-126D-1F820D1A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FBE5-6CBD-4588-8093-59977C601EFE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C345CBF-0D9A-A2F0-4030-8714BAF0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8291B746-8A41-C46B-94E9-03714C6B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BCDB6-4F78-4564-9619-4E45537E4F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92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B894D76E-5A3D-6B12-505E-56C8BBEA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FD7A-02EF-4A90-9FD7-30D092801693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32008A9-F63C-9CE9-4497-18BF3748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87A2132A-7910-F7AB-5D18-601C9DD7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BDAC3-266A-4993-870D-091022421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29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B0DC9B99-A3C4-D176-A75C-3183636F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365F-CC54-4002-BB13-D31225B6A48D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D26A4-10DE-0194-E764-497C3600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96221F5-E8AF-A8AB-E5E2-544D3B10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1AAF5-F5A1-497C-80F0-1768633F7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3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5969E7D-3992-41FC-2482-814EF0C4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8E67-3CE9-4EF4-82C2-161795035187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EEBAF1D-39BE-5797-6678-696C4065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A08FBFC-5A1B-5A9A-E1C2-50826DF3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B10BA-20E6-4FAD-8ADC-4FCD2E9B7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58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8C291C29-1CCD-D913-FC38-BAB91E65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6B6B-4781-4745-9AB2-F83DBD24FE1F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96FCE01-A0A4-50B2-3800-E2E1E964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E27C13E-A472-1D5F-73F1-9E42EEA9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FBC02-BA95-4386-B00C-221208135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6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1CB35F7-0ECA-CED3-AB19-E0952031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631212D5-F23B-9DBB-74E4-99C3165784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443D06D-6647-8EFC-0733-69286925D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12E72-985E-471C-B3FB-F3E265822F8A}" type="datetimeFigureOut">
              <a:rPr lang="en-US"/>
              <a:pPr>
                <a:defRPr/>
              </a:pPr>
              <a:t>9/10/2022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BBF6B-4299-0ACE-9A1D-B56B7680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F1A6CF4-EC41-1D67-2BC4-A027E2EC3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C3DC8498-D83C-40FC-912B-02AF52130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902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B0C8-D4CB-E7EB-53B7-1F2741598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0" y="1723073"/>
            <a:ext cx="8229600" cy="1477328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/>
                </a:solidFill>
              </a:rPr>
              <a:t>Ruth – </a:t>
            </a:r>
            <a:br>
              <a:rPr lang="en-US" cap="none" dirty="0">
                <a:solidFill>
                  <a:schemeClr val="tx1"/>
                </a:solidFill>
              </a:rPr>
            </a:br>
            <a:r>
              <a:rPr lang="en-US" cap="none" dirty="0">
                <a:solidFill>
                  <a:schemeClr val="tx1"/>
                </a:solidFill>
              </a:rPr>
              <a:t>A Virtuous Woman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F869750A-98E3-3372-4CD1-95AFB7483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830997"/>
          </a:xfrm>
        </p:spPr>
        <p:txBody>
          <a:bodyPr>
            <a:spAutoFit/>
          </a:bodyPr>
          <a:lstStyle/>
          <a:p>
            <a:r>
              <a:rPr lang="en-US" altLang="en-US" sz="4800" dirty="0"/>
              <a:t>Ruth 1:1-5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E647-56B7-9F18-7FB4-C4524F64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68" y="484500"/>
            <a:ext cx="8700940" cy="723275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 Good Reputation Is Important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AA60E5D-7092-88A3-5744-6B84D8782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11785"/>
          </a:xfrm>
        </p:spPr>
        <p:txBody>
          <a:bodyPr>
            <a:spAutoFit/>
          </a:bodyPr>
          <a:lstStyle/>
          <a:p>
            <a:r>
              <a:rPr lang="en-US" altLang="en-US" b="1" dirty="0"/>
              <a:t>Proverbs 22:1</a:t>
            </a:r>
            <a:r>
              <a:rPr lang="en-US" altLang="en-US" dirty="0"/>
              <a:t>, </a:t>
            </a:r>
            <a:r>
              <a:rPr lang="en-US" altLang="en-US" i="1" dirty="0"/>
              <a:t>“</a:t>
            </a:r>
            <a:r>
              <a:rPr lang="en-US" altLang="en-US" b="1" i="1" dirty="0"/>
              <a:t>A (good) name is rather to be chosen than great riches, (And) loving favor rather than silver and gold</a:t>
            </a:r>
            <a:r>
              <a:rPr lang="en-US" altLang="en-US" i="1" dirty="0"/>
              <a:t>.”</a:t>
            </a:r>
          </a:p>
          <a:p>
            <a:r>
              <a:rPr lang="en-US" altLang="en-US" b="1" dirty="0"/>
              <a:t>Ecclesiastes 7:1</a:t>
            </a:r>
            <a:r>
              <a:rPr lang="en-US" altLang="en-US" dirty="0"/>
              <a:t>, </a:t>
            </a:r>
            <a:r>
              <a:rPr lang="en-US" altLang="en-US" i="1" dirty="0"/>
              <a:t>“</a:t>
            </a:r>
            <a:r>
              <a:rPr lang="en-US" altLang="en-US" b="1" i="1" dirty="0"/>
              <a:t>A (good) name is better than precious oil; and the day of death, than the day of one’s birth</a:t>
            </a:r>
            <a:r>
              <a:rPr lang="en-US" altLang="en-US" i="1" dirty="0"/>
              <a:t>.”</a:t>
            </a:r>
          </a:p>
          <a:p>
            <a:r>
              <a:rPr lang="en-US" altLang="en-US" dirty="0"/>
              <a:t>cf. Matthew 5:13-16; Philippians 2:12-16; Ephesians 5:1-12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3B51-7A23-E00A-9F58-6017ECAA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2" y="492195"/>
            <a:ext cx="9106293" cy="707886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The Rewards Of Ruth’s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9E88-8500-69CD-3D64-4EBB9D86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2" y="1600200"/>
            <a:ext cx="8672659" cy="4721292"/>
          </a:xfrm>
        </p:spPr>
        <p:txBody>
          <a:bodyPr wrap="square">
            <a:spAutoFit/>
          </a:bodyPr>
          <a:lstStyle/>
          <a:p>
            <a:r>
              <a:rPr lang="en-US" altLang="en-US" sz="3200" dirty="0"/>
              <a:t>Boaz cares for Ruth.</a:t>
            </a:r>
          </a:p>
          <a:p>
            <a:pPr lvl="1"/>
            <a:r>
              <a:rPr lang="en-US" altLang="en-US" sz="3200" dirty="0"/>
              <a:t>Kinsman who favors Ruth. 2:8, 15</a:t>
            </a:r>
          </a:p>
          <a:p>
            <a:pPr lvl="1"/>
            <a:r>
              <a:rPr lang="en-US" altLang="en-US" sz="3200" dirty="0"/>
              <a:t>Gave her six measures of grain. 3:17</a:t>
            </a:r>
          </a:p>
          <a:p>
            <a:r>
              <a:rPr lang="en-US" altLang="en-US" sz="3200" dirty="0"/>
              <a:t>Ruth requests redemption from Boaz. 3:1-18</a:t>
            </a:r>
          </a:p>
          <a:p>
            <a:pPr lvl="1"/>
            <a:r>
              <a:rPr lang="en-US" altLang="en-US" sz="3200" dirty="0"/>
              <a:t>Buy back inheritance. Note 3:9; 4:3ff</a:t>
            </a:r>
          </a:p>
          <a:p>
            <a:pPr lvl="1"/>
            <a:r>
              <a:rPr lang="en-US" altLang="en-US" sz="3200" dirty="0"/>
              <a:t>Kinsman nearer than Boaz. 4:1-6</a:t>
            </a:r>
          </a:p>
          <a:p>
            <a:r>
              <a:rPr lang="en-US" altLang="en-US" sz="3200" dirty="0"/>
              <a:t>Ruth receives redemption from Boaz. 4:7-12</a:t>
            </a:r>
          </a:p>
          <a:p>
            <a:r>
              <a:rPr lang="en-US" altLang="en-US" sz="3200" dirty="0"/>
              <a:t>Ruth becomes wife to Boaz. 4:13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17488DD-07BA-0002-8DC2-E88E3480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87541"/>
            <a:ext cx="8839200" cy="5512278"/>
          </a:xfr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dirty="0"/>
              <a:t>Ruth has a child – Obed. Ruth 4:17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100" dirty="0"/>
              <a:t>“</a:t>
            </a:r>
            <a:r>
              <a:rPr lang="en-US" altLang="en-US" sz="3100" b="1" i="1" dirty="0"/>
              <a:t>And the women her neighbors gave it a name, saying, There is a son born to Naomi; and they called his name </a:t>
            </a:r>
            <a:r>
              <a:rPr lang="en-US" altLang="en-US" sz="3100" b="1" i="1" u="sng" dirty="0"/>
              <a:t>Obed: he is the father of Jesse, the father of David</a:t>
            </a:r>
            <a:r>
              <a:rPr lang="en-US" altLang="en-US" sz="3100" b="1" i="1" dirty="0"/>
              <a:t>. Now these are the generations of Perez: Perez begat Hezron, and Hezron begat Ram, and Ram begat Amminadab, and Amminadab begat Nahshon, and Nahshon begat Salmon, and Salmon begat Boaz, and Boaz begat Obed, and </a:t>
            </a:r>
            <a:r>
              <a:rPr lang="en-US" altLang="en-US" sz="3100" b="1" i="1" u="sng" dirty="0"/>
              <a:t>Obed begat Jesse, and Jesse begat David</a:t>
            </a:r>
            <a:r>
              <a:rPr lang="en-US" altLang="en-US" sz="3100" i="1" dirty="0"/>
              <a:t>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D858D7-E7AD-7E75-69AD-BA5DF354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2" y="492195"/>
            <a:ext cx="9106293" cy="707886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The Rewards Of Ruth’s Character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EDAA786-345F-E391-70C8-0C019315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21" y="1600200"/>
            <a:ext cx="8432276" cy="3243965"/>
          </a:xfr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/>
              <a:t>Ruth has a child – Obed. Ruth 4:17</a:t>
            </a:r>
            <a:br>
              <a:rPr lang="en-US" altLang="en-US" sz="3200" dirty="0"/>
            </a:br>
            <a:r>
              <a:rPr lang="en-US" altLang="en-US" sz="3200" dirty="0"/>
              <a:t>(worshiper)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200" dirty="0"/>
          </a:p>
          <a:p>
            <a:r>
              <a:rPr lang="en-US" altLang="en-US" sz="3200" dirty="0"/>
              <a:t>The name Obed occurs only in Ruth 4:17 and in the four genealogies (Ruth 4:21-22; 1 Chronicles 2:12; Matthew 1:5; Luke 3:32).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54723D-BD82-534E-9878-26EA3D04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2" y="492195"/>
            <a:ext cx="9106293" cy="707886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The Rewards Of Ruth’s Character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49CE-BD12-E5EC-929B-7FF4872B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2" y="538361"/>
            <a:ext cx="9067800" cy="615553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>
                <a:solidFill>
                  <a:schemeClr val="tx1"/>
                </a:solidFill>
              </a:rPr>
              <a:t>Ruth Was A Virtuous Woman Because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6001-23BA-B03C-6CEE-F511B07A9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40723"/>
          </a:xfrm>
        </p:spPr>
        <p:txBody>
          <a:bodyPr>
            <a:spAutoFit/>
          </a:bodyPr>
          <a:lstStyle/>
          <a:p>
            <a:r>
              <a:rPr lang="en-US" altLang="en-US" sz="3600" dirty="0"/>
              <a:t>She was faithful to God.</a:t>
            </a:r>
          </a:p>
          <a:p>
            <a:r>
              <a:rPr lang="en-US" altLang="en-US" sz="3600" dirty="0"/>
              <a:t>She was loyal to Naomi.</a:t>
            </a:r>
          </a:p>
          <a:p>
            <a:r>
              <a:rPr lang="en-US" altLang="en-US" sz="3600" dirty="0"/>
              <a:t>She was willing to work hard.</a:t>
            </a:r>
          </a:p>
          <a:p>
            <a:r>
              <a:rPr lang="en-US" altLang="en-US" sz="3600" dirty="0"/>
              <a:t>She maintained a good reputation.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7CEB-0139-24F8-03AA-2DBAC258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7475"/>
            <a:ext cx="8229600" cy="5089525"/>
          </a:xfrm>
        </p:spPr>
        <p:txBody>
          <a:bodyPr>
            <a:spAutoFit/>
          </a:bodyPr>
          <a:lstStyle/>
          <a:p>
            <a:r>
              <a:rPr lang="en-US" altLang="en-US" sz="3200" u="sng" dirty="0"/>
              <a:t>Reasons not to go to Moab</a:t>
            </a:r>
            <a:r>
              <a:rPr lang="en-US" altLang="en-US" sz="3200" dirty="0"/>
              <a:t>.</a:t>
            </a:r>
          </a:p>
          <a:p>
            <a:pPr lvl="1"/>
            <a:r>
              <a:rPr lang="en-US" altLang="en-US" sz="2800" dirty="0"/>
              <a:t>Incestuous origin between Lot and his daughter. Genesis 19:30-38</a:t>
            </a:r>
          </a:p>
          <a:p>
            <a:pPr lvl="1"/>
            <a:r>
              <a:rPr lang="en-US" altLang="en-US" sz="2800" dirty="0"/>
              <a:t>King of Moab hired Balaam to curse Israel.</a:t>
            </a:r>
            <a:br>
              <a:rPr lang="en-US" altLang="en-US" sz="2800" dirty="0"/>
            </a:br>
            <a:r>
              <a:rPr lang="en-US" altLang="en-US" sz="2800" dirty="0"/>
              <a:t>Numbers 22-24</a:t>
            </a:r>
          </a:p>
          <a:p>
            <a:pPr lvl="1"/>
            <a:r>
              <a:rPr lang="en-US" altLang="en-US" sz="2800" dirty="0"/>
              <a:t>Recent oppression by </a:t>
            </a:r>
            <a:r>
              <a:rPr lang="en-US" altLang="en-US" sz="2800" dirty="0" err="1"/>
              <a:t>Eglon</a:t>
            </a:r>
            <a:r>
              <a:rPr lang="en-US" altLang="en-US" sz="2800" dirty="0"/>
              <a:t>, king of Moab.</a:t>
            </a:r>
            <a:br>
              <a:rPr lang="en-US" altLang="en-US" sz="2800" dirty="0"/>
            </a:br>
            <a:r>
              <a:rPr lang="en-US" altLang="en-US" sz="2800" dirty="0"/>
              <a:t>Judges 3:15-30 </a:t>
            </a:r>
            <a:r>
              <a:rPr lang="en-US" altLang="en-US" dirty="0"/>
              <a:t>(Killed by Ehud)</a:t>
            </a:r>
            <a:endParaRPr lang="en-US" altLang="en-US" sz="2800" dirty="0"/>
          </a:p>
          <a:p>
            <a:pPr lvl="1"/>
            <a:r>
              <a:rPr lang="en-US" altLang="en-US" sz="2800" dirty="0"/>
              <a:t>Moabite culture and god, </a:t>
            </a:r>
            <a:r>
              <a:rPr lang="en-US" altLang="en-US" sz="2800" dirty="0" err="1"/>
              <a:t>Chemosh</a:t>
            </a:r>
            <a:r>
              <a:rPr lang="en-US" altLang="en-US" sz="2800" dirty="0"/>
              <a:t>. </a:t>
            </a:r>
            <a:br>
              <a:rPr lang="en-US" altLang="en-US" sz="2800" dirty="0"/>
            </a:br>
            <a:r>
              <a:rPr lang="en-US" altLang="en-US" sz="2800" dirty="0"/>
              <a:t>cf. 2 Kings 3:27</a:t>
            </a:r>
          </a:p>
          <a:p>
            <a:r>
              <a:rPr lang="en-US" altLang="en-US" sz="3200" u="sng" dirty="0"/>
              <a:t>Yet, there was rain in Moab</a:t>
            </a:r>
            <a:r>
              <a:rPr lang="en-US" altLang="en-US" sz="3200" dirty="0"/>
              <a:t>. cf. Ruth 1:1</a:t>
            </a: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909C59BD-2818-AE8B-597D-BBEB3FCE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800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ea typeface="+mn-ea"/>
                <a:cs typeface="Arial" panose="020B0604020202020204" pitchFamily="34" charset="0"/>
              </a:rPr>
              <a:t>Elimelech Takes His Family To Moab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00ED-D396-37F4-7F5E-E96C02DD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8F75DD70-D315-6E5E-5BEA-8D5FD134E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EF312FA9-FB14-C6EF-B51D-646D5338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>
            <a:extLst>
              <a:ext uri="{FF2B5EF4-FFF2-40B4-BE49-F238E27FC236}">
                <a16:creationId xmlns:a16="http://schemas.microsoft.com/office/drawing/2014/main" id="{41ED0B2E-8853-AD9A-87A6-117B3E8B8C53}"/>
              </a:ext>
            </a:extLst>
          </p:cNvPr>
          <p:cNvSpPr/>
          <p:nvPr/>
        </p:nvSpPr>
        <p:spPr>
          <a:xfrm>
            <a:off x="1447800" y="4267200"/>
            <a:ext cx="1828800" cy="612775"/>
          </a:xfrm>
          <a:prstGeom prst="borderCallout1">
            <a:avLst>
              <a:gd name="adj1" fmla="val 148429"/>
              <a:gd name="adj2" fmla="val 122815"/>
              <a:gd name="adj3" fmla="val 34203"/>
              <a:gd name="adj4" fmla="val 99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Bethlehem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EB222EA7-2862-D4DA-38BB-85974C62762F}"/>
              </a:ext>
            </a:extLst>
          </p:cNvPr>
          <p:cNvSpPr/>
          <p:nvPr/>
        </p:nvSpPr>
        <p:spPr>
          <a:xfrm>
            <a:off x="6248400" y="5943600"/>
            <a:ext cx="17526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30 – 60 miles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05DB-09C1-19AD-F8DA-30024E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84418"/>
            <a:ext cx="8991600" cy="1323439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Ruth Was A Faithful Follower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475D2-4A9D-646B-CAD2-130B7C9E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01424"/>
          </a:xfrm>
        </p:spPr>
        <p:txBody>
          <a:bodyPr>
            <a:spAutoFit/>
          </a:bodyPr>
          <a:lstStyle/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u="sng" dirty="0"/>
              <a:t>Words of commitment to Naomi</a:t>
            </a:r>
            <a:r>
              <a:rPr lang="en-US" dirty="0"/>
              <a:t>. Ruth 1:16-17</a:t>
            </a:r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i="1" dirty="0"/>
              <a:t>16 “And Ruth said, Entreat me not to leave thee, and to return from following after thee, for whither thou goest, I will go; and where thou lodgest, I will lodge; </a:t>
            </a:r>
            <a:r>
              <a:rPr lang="en-US" sz="3600" i="1" u="sng" dirty="0"/>
              <a:t>thy people shall be my people, </a:t>
            </a:r>
            <a:r>
              <a:rPr lang="en-US" sz="3600" b="1" i="1" u="sng" dirty="0"/>
              <a:t>and thy God my God</a:t>
            </a:r>
            <a:r>
              <a:rPr lang="en-US" i="1" dirty="0"/>
              <a:t>;</a:t>
            </a:r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i="1" dirty="0"/>
          </a:p>
          <a:p>
            <a:pPr marL="548640" indent="-411480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i="1" dirty="0"/>
              <a:t>17 where thou diest, will I die, and there will I be buried: Jehovah do so to me, and more also, if aught but death part thee and me.”</a:t>
            </a:r>
            <a:endParaRPr lang="en-US" sz="20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5BD0-10F4-F12F-5CF6-E4A79B1C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Ruth Was Loyal To Naomi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47B08-14B3-8879-8AD5-D08FBEEC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45476"/>
          </a:xfrm>
        </p:spPr>
        <p:txBody>
          <a:bodyPr>
            <a:spAutoFit/>
          </a:bodyPr>
          <a:lstStyle/>
          <a:p>
            <a:r>
              <a:rPr lang="en-US" altLang="en-US" sz="3200" dirty="0"/>
              <a:t>Ruth had opportunity to return to Moab. </a:t>
            </a:r>
            <a:br>
              <a:rPr lang="en-US" altLang="en-US" sz="3200" dirty="0"/>
            </a:br>
            <a:r>
              <a:rPr lang="en-US" altLang="en-US" sz="3200" dirty="0"/>
              <a:t>1:8-14</a:t>
            </a:r>
          </a:p>
          <a:p>
            <a:r>
              <a:rPr lang="en-US" altLang="en-US" sz="3200" dirty="0"/>
              <a:t>Level of Ruth’s commitment to Naomi. 1:16-18; </a:t>
            </a:r>
            <a:r>
              <a:rPr lang="en-US" altLang="en-US" sz="3200" b="1" dirty="0"/>
              <a:t>cf. 4:15</a:t>
            </a:r>
            <a:r>
              <a:rPr lang="en-US" altLang="en-US" sz="3200" dirty="0"/>
              <a:t>, </a:t>
            </a:r>
            <a:r>
              <a:rPr lang="en-US" altLang="en-US" sz="3200" i="1" dirty="0"/>
              <a:t>“… </a:t>
            </a:r>
            <a:r>
              <a:rPr lang="en-US" altLang="en-US" sz="3200" b="1" i="1" dirty="0"/>
              <a:t>for thy daughter-in-law, who loveth thee, who is better to thee than seven sons</a:t>
            </a:r>
            <a:r>
              <a:rPr lang="en-US" altLang="en-US" sz="3200" i="1" dirty="0"/>
              <a:t> 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0DB1-8BEF-66AE-7F94-7F96D767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Loyalty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D5D5-257E-33BB-C972-83BA0A897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302716"/>
          </a:xfrm>
        </p:spPr>
        <p:txBody>
          <a:bodyPr wrap="square">
            <a:spAutoFit/>
          </a:bodyPr>
          <a:lstStyle/>
          <a:p>
            <a:r>
              <a:rPr lang="en-US" altLang="en-US" dirty="0"/>
              <a:t>Loyal to </a:t>
            </a:r>
            <a:r>
              <a:rPr lang="en-US" altLang="en-US" sz="3200" u="sng" dirty="0"/>
              <a:t>God</a:t>
            </a:r>
            <a:r>
              <a:rPr lang="en-US" altLang="en-US" dirty="0"/>
              <a:t> and </a:t>
            </a:r>
            <a:r>
              <a:rPr lang="en-US" altLang="en-US" sz="3600" u="sng" dirty="0"/>
              <a:t>His word</a:t>
            </a:r>
            <a:r>
              <a:rPr lang="en-US" altLang="en-US" dirty="0"/>
              <a:t>. Joshua 24:15-21; Judges 2:10; cf. Deuteronomy 6:4-12</a:t>
            </a:r>
          </a:p>
          <a:p>
            <a:r>
              <a:rPr lang="en-US" altLang="en-US" dirty="0"/>
              <a:t>Loyal to our </a:t>
            </a:r>
            <a:r>
              <a:rPr lang="en-US" altLang="en-US" sz="3200" u="sng" dirty="0"/>
              <a:t>spouses</a:t>
            </a:r>
            <a:r>
              <a:rPr lang="en-US" altLang="en-US" dirty="0"/>
              <a:t>. Genesis 2:24; Matthew 19:3-9</a:t>
            </a:r>
          </a:p>
          <a:p>
            <a:r>
              <a:rPr lang="en-US" altLang="en-US" dirty="0"/>
              <a:t>Loyal to our </a:t>
            </a:r>
            <a:r>
              <a:rPr lang="en-US" altLang="en-US" sz="3200" u="sng" dirty="0"/>
              <a:t>children</a:t>
            </a:r>
            <a:r>
              <a:rPr lang="en-US" altLang="en-US" dirty="0"/>
              <a:t>. Ephesians 6:4; Exodus 12; Joshua 4</a:t>
            </a:r>
          </a:p>
          <a:p>
            <a:r>
              <a:rPr lang="en-US" altLang="en-US" dirty="0"/>
              <a:t>Loyal to our </a:t>
            </a:r>
            <a:r>
              <a:rPr lang="en-US" altLang="en-US" sz="3200" u="sng" dirty="0"/>
              <a:t>parents</a:t>
            </a:r>
            <a:r>
              <a:rPr lang="en-US" altLang="en-US" dirty="0"/>
              <a:t>. Ephesians 6:1; 1 Timothy 5:4, 8</a:t>
            </a:r>
          </a:p>
          <a:p>
            <a:r>
              <a:rPr lang="en-US" altLang="en-US" dirty="0"/>
              <a:t>Loyal to our </a:t>
            </a:r>
            <a:r>
              <a:rPr lang="en-US" altLang="en-US" sz="3200" u="sng" dirty="0"/>
              <a:t>brethren</a:t>
            </a:r>
            <a:r>
              <a:rPr lang="en-US" altLang="en-US" dirty="0"/>
              <a:t>. Romans 12:9-10;</a:t>
            </a:r>
            <a:br>
              <a:rPr lang="en-US" altLang="en-US" dirty="0"/>
            </a:br>
            <a:r>
              <a:rPr lang="en-US" altLang="en-US" dirty="0"/>
              <a:t>Hebrews 13:5; 10:32-35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B031-942A-543D-2361-55CD7F1E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Ruth Was A Hard Worker</a:t>
            </a:r>
          </a:p>
        </p:txBody>
      </p:sp>
      <p:pic>
        <p:nvPicPr>
          <p:cNvPr id="8195" name="Picture 2" descr="http://t1.gstatic.com/images?q=tbn:ANd9GcTaaUSMwMWZcgJL-jpYaGjzmE19TGVOIfCJxIMnfQm0NUwqsVqz5Q">
            <a:extLst>
              <a:ext uri="{FF2B5EF4-FFF2-40B4-BE49-F238E27FC236}">
                <a16:creationId xmlns:a16="http://schemas.microsoft.com/office/drawing/2014/main" id="{1E576007-5557-7BE4-4AF2-D29F359F5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82D57-264A-E848-43C2-508F3660576A}"/>
              </a:ext>
            </a:extLst>
          </p:cNvPr>
          <p:cNvSpPr txBox="1"/>
          <p:nvPr/>
        </p:nvSpPr>
        <p:spPr>
          <a:xfrm>
            <a:off x="0" y="1143000"/>
            <a:ext cx="9144000" cy="10779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Arial" panose="020B0604020202020204" pitchFamily="34" charset="0"/>
              </a:rPr>
              <a:t>Ruth gleaned in the fields all day.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Arial" panose="020B0604020202020204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Arial" panose="020B0604020202020204" pitchFamily="34" charset="0"/>
              </a:rPr>
              <a:t>2:1-7, 14-15, 17, 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17F-85D0-44AF-45B6-7152D179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Hard Work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1D672-7DC2-8968-8E73-9C4FDC50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03" y="1600200"/>
            <a:ext cx="8458200" cy="4228850"/>
          </a:xfrm>
        </p:spPr>
        <p:txBody>
          <a:bodyPr>
            <a:spAutoFit/>
          </a:bodyPr>
          <a:lstStyle/>
          <a:p>
            <a:r>
              <a:rPr lang="en-US" altLang="en-US" dirty="0"/>
              <a:t>Ephesians 4:28 – Work to help others.</a:t>
            </a:r>
            <a:br>
              <a:rPr lang="en-US" altLang="en-US" dirty="0"/>
            </a:br>
            <a:r>
              <a:rPr lang="en-US" altLang="en-US" dirty="0"/>
              <a:t>(cf. 2 Thessalonians 3:10)</a:t>
            </a:r>
          </a:p>
          <a:p>
            <a:r>
              <a:rPr lang="en-US" altLang="en-US" dirty="0"/>
              <a:t>Ephesians 6:5-9 – Day’s work for a day’s pay.</a:t>
            </a:r>
          </a:p>
          <a:p>
            <a:r>
              <a:rPr lang="en-US" altLang="en-US" b="1" dirty="0"/>
              <a:t>Ecclesiastes 9:10</a:t>
            </a:r>
            <a:r>
              <a:rPr lang="en-US" altLang="en-US" dirty="0"/>
              <a:t>, </a:t>
            </a:r>
            <a:r>
              <a:rPr lang="en-US" altLang="en-US" i="1" dirty="0"/>
              <a:t>“</a:t>
            </a:r>
            <a:r>
              <a:rPr lang="en-US" altLang="en-US" b="1" i="1" dirty="0"/>
              <a:t>Whatsoever thy hand findeth to do, do (it) with thy might; for there is no work, nor device, nor knowledge, nor wisdom, in Sheol, whither thou goest</a:t>
            </a:r>
            <a:r>
              <a:rPr lang="en-US" altLang="en-US" i="1" dirty="0"/>
              <a:t>.”</a:t>
            </a:r>
          </a:p>
          <a:p>
            <a:r>
              <a:rPr lang="en-US" altLang="en-US" b="1" dirty="0"/>
              <a:t>Lamentations 3:27</a:t>
            </a:r>
            <a:r>
              <a:rPr lang="en-US" altLang="en-US" dirty="0"/>
              <a:t>, </a:t>
            </a:r>
            <a:r>
              <a:rPr lang="en-US" altLang="en-US" i="1" dirty="0"/>
              <a:t>“</a:t>
            </a:r>
            <a:r>
              <a:rPr lang="en-US" altLang="en-US" b="1" i="1" dirty="0"/>
              <a:t>It is good for a man that he bear the yoke in his youth</a:t>
            </a:r>
            <a:r>
              <a:rPr lang="en-US" altLang="en-US" i="1" dirty="0"/>
              <a:t>.”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103E-4DF9-0C84-9E63-7E42BBDB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500"/>
            <a:ext cx="8229600" cy="723275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Ruth Had A Good Reputation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09FD-F11A-5DC7-34EC-A804947D9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1873"/>
          </a:xfrm>
        </p:spPr>
        <p:txBody>
          <a:bodyPr>
            <a:spAutoFit/>
          </a:bodyPr>
          <a:lstStyle/>
          <a:p>
            <a:r>
              <a:rPr lang="en-US" altLang="en-US" sz="3200" dirty="0"/>
              <a:t>Ruth was faithful to God. 1:16</a:t>
            </a:r>
          </a:p>
          <a:p>
            <a:r>
              <a:rPr lang="en-US" altLang="en-US" sz="3200" dirty="0"/>
              <a:t>She was loyal to Naomi. 1:16-17; 4:15</a:t>
            </a:r>
          </a:p>
          <a:p>
            <a:r>
              <a:rPr lang="en-US" altLang="en-US" sz="3200" dirty="0"/>
              <a:t>She was a hard worker. Chapter 2</a:t>
            </a:r>
          </a:p>
          <a:p>
            <a:r>
              <a:rPr lang="en-US" altLang="en-US" sz="3200" u="sng" dirty="0"/>
              <a:t>Good reputation</a:t>
            </a:r>
            <a:r>
              <a:rPr lang="en-US" altLang="en-US" sz="3200" dirty="0"/>
              <a:t>:</a:t>
            </a:r>
          </a:p>
          <a:p>
            <a:pPr lvl="1"/>
            <a:r>
              <a:rPr lang="en-US" altLang="en-US" sz="3200" dirty="0"/>
              <a:t>Left everything to be with Naomi. 2:11</a:t>
            </a:r>
          </a:p>
          <a:p>
            <a:pPr lvl="1"/>
            <a:r>
              <a:rPr lang="en-US" altLang="en-US" sz="3200" dirty="0"/>
              <a:t>Everyone knows her to be a worthy woman. 3:11; cf. Proverbs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794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Theme2</vt:lpstr>
      <vt:lpstr>Ruth –  A Virtuous Woman</vt:lpstr>
      <vt:lpstr>PowerPoint Presentation</vt:lpstr>
      <vt:lpstr>PowerPoint Presentation</vt:lpstr>
      <vt:lpstr>Ruth Was A Faithful Follower Of God</vt:lpstr>
      <vt:lpstr>Ruth Was Loyal To Naomi</vt:lpstr>
      <vt:lpstr>Loyalty Is Important</vt:lpstr>
      <vt:lpstr>Ruth Was A Hard Worker</vt:lpstr>
      <vt:lpstr>Hard Work Is Important</vt:lpstr>
      <vt:lpstr>Ruth Had A Good Reputation</vt:lpstr>
      <vt:lpstr>A Good Reputation Is Important</vt:lpstr>
      <vt:lpstr>The Rewards Of Ruth’s Character</vt:lpstr>
      <vt:lpstr>The Rewards Of Ruth’s Character</vt:lpstr>
      <vt:lpstr>The Rewards Of Ruth’s Character</vt:lpstr>
      <vt:lpstr>Ruth Was A Virtuous Woman Because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 - A Virtuous Woman (2)</dc:title>
  <dc:creator>Micky Galloway</dc:creator>
  <cp:lastModifiedBy>Richard Lidh</cp:lastModifiedBy>
  <cp:revision>5</cp:revision>
  <cp:lastPrinted>2022-09-10T23:03:07Z</cp:lastPrinted>
  <dcterms:created xsi:type="dcterms:W3CDTF">2022-09-10T21:36:45Z</dcterms:created>
  <dcterms:modified xsi:type="dcterms:W3CDTF">2022-09-10T23:03:25Z</dcterms:modified>
</cp:coreProperties>
</file>